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70" r:id="rId4"/>
    <p:sldId id="271" r:id="rId5"/>
    <p:sldId id="272" r:id="rId6"/>
    <p:sldId id="276" r:id="rId7"/>
    <p:sldId id="273" r:id="rId8"/>
    <p:sldId id="277" r:id="rId9"/>
    <p:sldId id="278" r:id="rId10"/>
    <p:sldId id="279" r:id="rId11"/>
    <p:sldId id="280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96" y="-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51E4-0AA5-0C4D-9E6B-222AB01A748C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69D5-DBCF-2E43-B26A-C3A835EE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-Youth have</a:t>
            </a:r>
            <a:r>
              <a:rPr lang="en-US" baseline="0" dirty="0" smtClean="0"/>
              <a:t> so many questions about God and his nature.  Small group settings allow group leaders the opportunity to breakdown complexities that youth have about knowing who God is.</a:t>
            </a:r>
          </a:p>
          <a:p>
            <a:endParaRPr lang="en-US" dirty="0" smtClean="0"/>
          </a:p>
          <a:p>
            <a:r>
              <a:rPr lang="en-US" dirty="0" smtClean="0"/>
              <a:t>This is an</a:t>
            </a:r>
            <a:r>
              <a:rPr lang="en-US" baseline="0" dirty="0" smtClean="0"/>
              <a:t> opportunity for the Bible to speak to the activities and actions of the group as whole.  </a:t>
            </a:r>
          </a:p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69D5-DBCF-2E43-B26A-C3A835EE6A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1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groups meet</a:t>
            </a:r>
            <a:r>
              <a:rPr lang="en-US" baseline="0" dirty="0" smtClean="0"/>
              <a:t> and share more frequently, relationships are being developed and trust is being established.  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Members of the group, both students and leaders, develop the “I Need You and You Need Me to Survive” mentality.  It shifts the focus of the youth from a “I don’t need anyone” type of mentality. 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connects students with youth leaders or mentors.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also challenges the group leaders to be committed to the cause of serving because of the relational needs of the youth.  Really, there is a much larger need beyond the relational aspect but this is where it starts.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Meaningful friendship are also developed among peers.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69D5-DBCF-2E43-B26A-C3A835EE6A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 the power of the Holy Ghost</a:t>
            </a:r>
            <a:r>
              <a:rPr lang="en-US" baseline="0" dirty="0" smtClean="0"/>
              <a:t> and the truth of God’s word, small groups open the door for more intimate conversations and transparent conversations among the youth.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-In these environments, we will see the restorative healing of God’s word in greater effect because small groups focus on the real heart of the matter in a </a:t>
            </a:r>
            <a:r>
              <a:rPr lang="en-US" baseline="0" dirty="0" err="1" smtClean="0"/>
              <a:t>judgement</a:t>
            </a:r>
            <a:r>
              <a:rPr lang="en-US" baseline="0" dirty="0" smtClean="0"/>
              <a:t> free zone.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69D5-DBCF-2E43-B26A-C3A835EE6A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1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Youth</a:t>
            </a:r>
            <a:r>
              <a:rPr lang="en-US" baseline="0" dirty="0" smtClean="0"/>
              <a:t> leaders are birthed out small groups.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get to authentically shared their faith with faith and participate and lead group discussions. Ultimately, this challenges youth to develop their relationship with God.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 the grow spiritually in these intimate environment, we see overall exponential growth because they don’t mind sharing what God did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69D5-DBCF-2E43-B26A-C3A835EE6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the end goal is LIFE-CHANGING discussions, not perfect discussions or getting through the material.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God is the one who does the work in People’s hearts</a:t>
            </a:r>
            <a:r>
              <a:rPr lang="mr-IN" baseline="0" dirty="0" smtClean="0"/>
              <a:t>…</a:t>
            </a:r>
            <a:r>
              <a:rPr lang="en-US" baseline="0" dirty="0" smtClean="0"/>
              <a:t>we just creating the environment for it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169D5-DBCF-2E43-B26A-C3A835EE6A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604053"/>
            <a:ext cx="8825658" cy="2677648"/>
          </a:xfrm>
        </p:spPr>
        <p:txBody>
          <a:bodyPr/>
          <a:lstStyle/>
          <a:p>
            <a:r>
              <a:rPr lang="en-US" dirty="0" smtClean="0"/>
              <a:t>The Power of Small Groups in Youth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297190"/>
            <a:ext cx="8825658" cy="861420"/>
          </a:xfrm>
        </p:spPr>
        <p:txBody>
          <a:bodyPr/>
          <a:lstStyle/>
          <a:p>
            <a:r>
              <a:rPr lang="en-US" dirty="0" smtClean="0"/>
              <a:t>Children’s &amp; Youth Church Training</a:t>
            </a:r>
          </a:p>
          <a:p>
            <a:r>
              <a:rPr lang="en-US" dirty="0" smtClean="0"/>
              <a:t>January 21, 2018</a:t>
            </a:r>
          </a:p>
          <a:p>
            <a:endParaRPr lang="en-US" dirty="0"/>
          </a:p>
        </p:txBody>
      </p:sp>
      <p:pic>
        <p:nvPicPr>
          <p:cNvPr id="4" name="Picture 3" descr="BC Logo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42" y="4553927"/>
            <a:ext cx="2750286" cy="15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26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Small Groups create a non-threatening atmosphere for healing and restoration.</a:t>
            </a:r>
            <a:endParaRPr lang="en-US" dirty="0"/>
          </a:p>
        </p:txBody>
      </p:sp>
      <p:pic>
        <p:nvPicPr>
          <p:cNvPr id="4" name="Picture 3" descr="safe-zone-security-zone-sign-k-04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56" y="3290393"/>
            <a:ext cx="3336008" cy="33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6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Small groups prepare youth for personal ministry.</a:t>
            </a:r>
            <a:endParaRPr lang="en-US" dirty="0"/>
          </a:p>
        </p:txBody>
      </p:sp>
      <p:pic>
        <p:nvPicPr>
          <p:cNvPr id="4" name="Picture 3" descr="bigstock-Tree-growth-vector-diagram-1186198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98" y="3972348"/>
            <a:ext cx="5771302" cy="2885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940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Small Groups in Youth Ministry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Learning to Deal with Different Personalities</a:t>
            </a:r>
          </a:p>
          <a:p>
            <a:pPr lvl="1"/>
            <a:r>
              <a:rPr lang="en-US" sz="3000" dirty="0" smtClean="0"/>
              <a:t>The Over Talker</a:t>
            </a:r>
          </a:p>
          <a:p>
            <a:pPr lvl="1"/>
            <a:r>
              <a:rPr lang="en-US" sz="3000" dirty="0" smtClean="0"/>
              <a:t>The Non-Talker</a:t>
            </a:r>
          </a:p>
          <a:p>
            <a:pPr lvl="1"/>
            <a:r>
              <a:rPr lang="en-US" sz="3000" dirty="0" smtClean="0"/>
              <a:t>The Tangent-Starter</a:t>
            </a:r>
          </a:p>
          <a:p>
            <a:pPr lvl="1"/>
            <a:r>
              <a:rPr lang="en-US" sz="3000" dirty="0" smtClean="0"/>
              <a:t>The Insensitive Kid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6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Developmental Stages of </a:t>
            </a:r>
            <a:r>
              <a:rPr lang="en-US" dirty="0" smtClean="0"/>
              <a:t>Youth</a:t>
            </a:r>
            <a:endParaRPr lang="en-US" dirty="0" smtClean="0"/>
          </a:p>
          <a:p>
            <a:r>
              <a:rPr lang="en-US" dirty="0" smtClean="0"/>
              <a:t>Group Assignment </a:t>
            </a:r>
            <a:endParaRPr lang="en-US" dirty="0" smtClean="0"/>
          </a:p>
          <a:p>
            <a:pPr lvl="1"/>
            <a:r>
              <a:rPr lang="en-US" dirty="0" smtClean="0"/>
              <a:t>Let’s </a:t>
            </a:r>
            <a:r>
              <a:rPr lang="en-US" dirty="0" smtClean="0"/>
              <a:t>Develop </a:t>
            </a:r>
            <a:r>
              <a:rPr lang="en-US" dirty="0" smtClean="0"/>
              <a:t>an </a:t>
            </a:r>
            <a:r>
              <a:rPr lang="en-US" dirty="0" smtClean="0"/>
              <a:t>Ideal Children’s (5-12)/Teen (13-18) Church Program</a:t>
            </a:r>
          </a:p>
          <a:p>
            <a:pPr lvl="2"/>
            <a:r>
              <a:rPr lang="en-US" dirty="0" smtClean="0"/>
              <a:t>Consider Target Audience (Age Appropriate Content)</a:t>
            </a:r>
          </a:p>
          <a:p>
            <a:pPr lvl="2"/>
            <a:r>
              <a:rPr lang="en-US" dirty="0" smtClean="0"/>
              <a:t>Marketing Structure</a:t>
            </a:r>
          </a:p>
          <a:p>
            <a:pPr lvl="2"/>
            <a:r>
              <a:rPr lang="en-US" dirty="0" smtClean="0"/>
              <a:t>The Setting (What Does the Environment Look Like)</a:t>
            </a:r>
          </a:p>
          <a:p>
            <a:pPr lvl="2"/>
            <a:r>
              <a:rPr lang="en-US" dirty="0" smtClean="0"/>
              <a:t>The Flow (From Start to Finish)</a:t>
            </a:r>
          </a:p>
          <a:p>
            <a:pPr lvl="2"/>
            <a:r>
              <a:rPr lang="en-US" dirty="0" smtClean="0"/>
              <a:t>Be Creative and Be God-Focused</a:t>
            </a:r>
          </a:p>
          <a:p>
            <a:pPr lvl="2"/>
            <a:r>
              <a:rPr lang="en-US" dirty="0" smtClean="0"/>
              <a:t>Engage Youth in Planning (Ask </a:t>
            </a:r>
            <a:r>
              <a:rPr lang="en-US" dirty="0" smtClean="0"/>
              <a:t>Them)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4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14" y="3217558"/>
            <a:ext cx="3217321" cy="3217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Small Group?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Simple Definition</a:t>
            </a:r>
          </a:p>
          <a:p>
            <a:pPr lvl="1"/>
            <a:r>
              <a:rPr lang="en-US" sz="2800" dirty="0" smtClean="0"/>
              <a:t>A micro-community of 3-12 Jesus followers (</a:t>
            </a:r>
            <a:r>
              <a:rPr lang="en-US" sz="2800" i="1" dirty="0" err="1" smtClean="0"/>
              <a:t>ekklesia</a:t>
            </a:r>
            <a:r>
              <a:rPr lang="en-US" sz="2800" dirty="0" smtClean="0"/>
              <a:t>) doing the Christian life together.</a:t>
            </a:r>
          </a:p>
        </p:txBody>
      </p:sp>
    </p:spTree>
    <p:extLst>
      <p:ext uri="{BB962C8B-B14F-4D97-AF65-F5344CB8AC3E}">
        <p14:creationId xmlns:p14="http://schemas.microsoft.com/office/powerpoint/2010/main" val="252140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5" y="896219"/>
            <a:ext cx="10623960" cy="993505"/>
          </a:xfrm>
        </p:spPr>
        <p:txBody>
          <a:bodyPr/>
          <a:lstStyle/>
          <a:p>
            <a:r>
              <a:rPr lang="en-US" dirty="0" smtClean="0"/>
              <a:t>Consider the First Believers in Acts 2:42-47(NLT)</a:t>
            </a:r>
            <a:endParaRPr lang="en-US" dirty="0"/>
          </a:p>
        </p:txBody>
      </p:sp>
      <p:pic>
        <p:nvPicPr>
          <p:cNvPr id="4" name="Picture 3" descr="Screen Shot 2018-01-21 at 2.1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78" y="2508350"/>
            <a:ext cx="6680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7677" cy="706964"/>
          </a:xfrm>
        </p:spPr>
        <p:txBody>
          <a:bodyPr/>
          <a:lstStyle/>
          <a:p>
            <a:r>
              <a:rPr lang="en-US" dirty="0" smtClean="0"/>
              <a:t>Ways They Did the Christian Life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Devotion to living out what they learned from studying God’s word together </a:t>
            </a:r>
            <a:r>
              <a:rPr lang="en-US" b="1" dirty="0" smtClean="0"/>
              <a:t>(the apostles’ teaching)</a:t>
            </a:r>
          </a:p>
          <a:p>
            <a:r>
              <a:rPr lang="en-US" dirty="0" smtClean="0"/>
              <a:t>Devotion to doing life together </a:t>
            </a:r>
            <a:r>
              <a:rPr lang="en-US" b="1" dirty="0" smtClean="0"/>
              <a:t>(fellowship)</a:t>
            </a:r>
          </a:p>
          <a:p>
            <a:r>
              <a:rPr lang="en-US" dirty="0" smtClean="0"/>
              <a:t>Eating together and partaking of the Lord’s Supper together </a:t>
            </a:r>
            <a:r>
              <a:rPr lang="en-US" b="1" dirty="0" smtClean="0"/>
              <a:t>(the sharing in meals)</a:t>
            </a:r>
          </a:p>
          <a:p>
            <a:r>
              <a:rPr lang="en-US" dirty="0" smtClean="0"/>
              <a:t>Devotion to a lifestyle of </a:t>
            </a:r>
            <a:r>
              <a:rPr lang="en-US" b="1" dirty="0" smtClean="0"/>
              <a:t>prayer</a:t>
            </a:r>
          </a:p>
          <a:p>
            <a:r>
              <a:rPr lang="en-US" dirty="0" smtClean="0"/>
              <a:t>Meeting one another’s needs even when it meant giving up something substantial of their own </a:t>
            </a:r>
            <a:r>
              <a:rPr lang="en-US" b="1" dirty="0" smtClean="0"/>
              <a:t>(sold property and shared money with those in need)</a:t>
            </a:r>
          </a:p>
          <a:p>
            <a:r>
              <a:rPr lang="en-US" dirty="0" smtClean="0"/>
              <a:t>Devotion to frequent worship together </a:t>
            </a:r>
            <a:r>
              <a:rPr lang="en-US" b="1" dirty="0" smtClean="0"/>
              <a:t>(they worshipped at the temple daily)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9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Consider Acts 2:47</a:t>
            </a:r>
          </a:p>
          <a:p>
            <a:pPr lvl="1"/>
            <a:r>
              <a:rPr lang="en-US" sz="3600" dirty="0" smtClean="0"/>
              <a:t>The Lord </a:t>
            </a:r>
            <a:r>
              <a:rPr lang="en-US" sz="3600" b="1" dirty="0" smtClean="0"/>
              <a:t>added</a:t>
            </a:r>
            <a:r>
              <a:rPr lang="en-US" sz="3600" dirty="0" smtClean="0"/>
              <a:t> to their fellowship </a:t>
            </a:r>
            <a:r>
              <a:rPr lang="en-US" sz="3600" b="1" dirty="0" smtClean="0"/>
              <a:t>those who were being saved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1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Categories of Small Groups</a:t>
            </a:r>
            <a:br>
              <a:rPr lang="en-US" dirty="0" smtClean="0"/>
            </a:br>
            <a:r>
              <a:rPr lang="en-US" dirty="0" smtClean="0"/>
              <a:t>in Ministry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Theological </a:t>
            </a:r>
          </a:p>
          <a:p>
            <a:r>
              <a:rPr lang="en-US" sz="3200" dirty="0" smtClean="0"/>
              <a:t>Relational </a:t>
            </a:r>
          </a:p>
          <a:p>
            <a:r>
              <a:rPr lang="en-US" sz="3200" dirty="0" smtClean="0"/>
              <a:t>Restorative </a:t>
            </a:r>
            <a:endParaRPr lang="en-US" sz="3200" dirty="0" smtClean="0"/>
          </a:p>
          <a:p>
            <a:r>
              <a:rPr lang="en-US" sz="3200" dirty="0" smtClean="0"/>
              <a:t>Mission Minded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4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3163" cy="706964"/>
          </a:xfrm>
        </p:spPr>
        <p:txBody>
          <a:bodyPr/>
          <a:lstStyle/>
          <a:p>
            <a:r>
              <a:rPr lang="en-US" dirty="0" smtClean="0"/>
              <a:t> Benefits of Small Groups in Youth Ministry</a:t>
            </a:r>
            <a:endParaRPr lang="en-US" dirty="0"/>
          </a:p>
        </p:txBody>
      </p:sp>
      <p:pic>
        <p:nvPicPr>
          <p:cNvPr id="9" name="Content Placeholder 8" descr="Youth Groups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r="3229"/>
          <a:stretch/>
        </p:blipFill>
        <p:spPr/>
      </p:pic>
      <p:pic>
        <p:nvPicPr>
          <p:cNvPr id="11" name="Content Placeholder 10" descr="youth 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r="15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284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During Biblical explorations, the youth </a:t>
            </a:r>
            <a:r>
              <a:rPr lang="en-US" dirty="0"/>
              <a:t>g</a:t>
            </a:r>
            <a:r>
              <a:rPr lang="en-US" dirty="0" smtClean="0"/>
              <a:t>et to understand </a:t>
            </a:r>
            <a:r>
              <a:rPr lang="en-US" dirty="0"/>
              <a:t>a</a:t>
            </a:r>
            <a:r>
              <a:rPr lang="en-US" dirty="0" smtClean="0"/>
              <a:t>bout God’s </a:t>
            </a:r>
            <a:r>
              <a:rPr lang="en-US" dirty="0"/>
              <a:t>c</a:t>
            </a:r>
            <a:r>
              <a:rPr lang="en-US" dirty="0" smtClean="0"/>
              <a:t>haracter and His expectations.</a:t>
            </a:r>
            <a:endParaRPr lang="en-US" dirty="0"/>
          </a:p>
        </p:txBody>
      </p:sp>
      <p:pic>
        <p:nvPicPr>
          <p:cNvPr id="5" name="Picture 4" descr="g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18" y="3549067"/>
            <a:ext cx="5391975" cy="3276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834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There’s a sense of relational interdependency developed among all members of the group.</a:t>
            </a:r>
            <a:endParaRPr lang="en-US" dirty="0"/>
          </a:p>
        </p:txBody>
      </p:sp>
      <p:pic>
        <p:nvPicPr>
          <p:cNvPr id="4" name="Picture 3" descr="we-need-each-o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924" y="4361926"/>
            <a:ext cx="3636271" cy="2414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648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30773</TotalTime>
  <Words>692</Words>
  <Application>Microsoft Macintosh PowerPoint</Application>
  <PresentationFormat>Custom</PresentationFormat>
  <Paragraphs>72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The Power of Small Groups in Youth Ministry</vt:lpstr>
      <vt:lpstr>What is a Small Group?</vt:lpstr>
      <vt:lpstr>Consider the First Believers in Acts 2:42-47(NLT)</vt:lpstr>
      <vt:lpstr>Ways They Did the Christian Life Together</vt:lpstr>
      <vt:lpstr>The Result</vt:lpstr>
      <vt:lpstr>4 Categories of Small Groups in Ministry Settings</vt:lpstr>
      <vt:lpstr> Benefits of Small Groups in Youth Ministry</vt:lpstr>
      <vt:lpstr>1. During Biblical explorations, the youth get to understand about God’s character and His expectations.</vt:lpstr>
      <vt:lpstr>2. There’s a sense of relational interdependency developed among all members of the group.</vt:lpstr>
      <vt:lpstr>3. Small Groups create a non-threatening atmosphere for healing and restoration.</vt:lpstr>
      <vt:lpstr>4. Small groups prepare youth for personal ministry.</vt:lpstr>
      <vt:lpstr>Challenges With Small Groups in Youth Ministry </vt:lpstr>
      <vt:lpstr>Next Week….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Carma Reese</cp:lastModifiedBy>
  <cp:revision>40</cp:revision>
  <dcterms:created xsi:type="dcterms:W3CDTF">2015-09-22T16:57:55Z</dcterms:created>
  <dcterms:modified xsi:type="dcterms:W3CDTF">2018-02-04T09:46:03Z</dcterms:modified>
</cp:coreProperties>
</file>